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8" r:id="rId5"/>
    <p:sldId id="264" r:id="rId6"/>
    <p:sldId id="267" r:id="rId7"/>
    <p:sldId id="265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110C8-1D69-4DD2-C845-863982378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B43999-1097-F044-9C17-5E21F5A65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E7DAE-A784-0BB3-549A-09E8017E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9EB2BA-B429-9173-2488-AECB4C0C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1DC20-9AB1-0159-48DC-6306508E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0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FE952-BA6A-1F2C-D9FD-99827B68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2D19F0-5D9C-A54C-6C44-E609096E8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B8860-EF8F-627F-B6DB-FF2254B3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7EACE3-F28D-C2CB-781A-32D18E18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11A42-A6D1-C8EC-758A-BB2BDAAF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8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F369C7-7EBA-314E-B390-2A407AEDE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C15A46-CB7F-9978-F09F-22C4EAC15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C768D-84F1-87BA-8854-78CB5BCD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A4E0E-3CDF-AD77-2566-D5E28057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4CF6B-48B5-5698-583F-E296B317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37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51523-B43B-6C79-176D-10A0497E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87BC4-DF0D-B8BD-83C7-47D8CD57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1B3AF-AD1B-DF9A-B065-FC88FE22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A9316-04E1-2FC4-1909-4F494F2E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52F02-6C30-9595-3724-E9512E28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76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D78E6-BE5D-70CB-A683-7B8D7BB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A96618-1813-6014-67D7-602AF3E8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B3F7C-0BE2-97DC-3C0C-40430B8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41014-DAF2-7A7F-4CAA-8E3A14FF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2730E-F296-0809-5B6D-5AAE0364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617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674D0-853B-E3CD-E716-DDF937A4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C3F16-BA1F-9022-C6F1-71FF3043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65F938-6F5B-1ACB-BEFE-515C876B1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A768E9-9B93-AD62-1C38-1411B9CE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8CFBF4-ACD8-D5B9-670D-647029C1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86449-F874-799C-E2A8-1EA3DB83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14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A260D-EE47-4D33-994B-CBE4BBAC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587254-CAE4-DC31-D6EA-40994C8A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AFB70B-3C6D-3029-93B3-DCD3AF89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FFCE45-B241-5046-730D-6E4C581D2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BAAE8E-AA3C-5426-A81D-47F410012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AA5075-41BA-F491-7B2D-EC046203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41E033-E330-E6D6-038E-59C703C1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C04B92-CFAA-310C-94C3-7AA0E5E2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3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8D663-251C-FE8A-1D23-D5917F49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8D6A11-B85D-EDB3-C2E7-3FE6D79A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890801-6F0A-9A14-47C0-71454942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7E9D3A-F406-DC35-6A49-3AE16CE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8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7B6ADA-8DE8-3606-C00C-B996279C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98D89A-310B-9C4D-4D6A-CC038DA0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60B33D-E18B-863B-4F89-8F12D8C8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27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9DE66-DC6B-561B-6AD3-00C6FF6A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7048F-6903-4699-511A-13FD6607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44BA3E-2467-709D-DF3B-0F73C6E7A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6F243-C29B-9CD4-6513-3DB6F58B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7684EB-34EC-9E83-0AA3-5305DBAE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1D6CC-51DB-6C39-486D-2C751D7B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232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84240-0709-9614-56B4-9956D0BF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4138E3-6420-25B3-C22B-AB7F9E32C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BBB731-50EB-5646-705A-F9159D37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6A3C3D-A953-429F-6753-373DA28B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C54672-2476-C12B-BA7A-3AD97B13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16C9C0-3443-97FA-0099-53CA8BA5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1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73F23A-00A7-48B4-C5F9-159D5F9C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1E9D4-035A-74EA-0504-6F7B9E8E8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FBCC0A-E88E-2E67-8C1E-78AC69FB7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A7E9C-C71C-4B06-9084-FCE25317BC99}" type="datetimeFigureOut">
              <a:rPr lang="fr-CA" smtClean="0"/>
              <a:t>2025-05-21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125EB-7E60-DCBC-3A3C-7913CC3A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CA3F9-6AFA-1688-C601-C2489BD32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8715-D570-42EC-B890-C4D0BFD4BA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07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hletisme-quebec.ca/wp-content/uploads/2024/10/normes-espoirs-2024-2025.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WUa3aP_H3VlCeE0afnjfjNnwbQOjrspeIyw1GLTGnhknYLg/viewfor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24Lu70Dr9U_bsBZkXSzT4JDT8coqiTniCJ99uGHg0nq8tVg/viewfor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hletisme-quebec.ca/wp-content/uploads/2024/10/standards-espoirs-regionaux-3.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B932F9-ABE0-872A-4087-CB51CB1490B5}"/>
              </a:ext>
            </a:extLst>
          </p:cNvPr>
          <p:cNvSpPr/>
          <p:nvPr/>
        </p:nvSpPr>
        <p:spPr>
          <a:xfrm>
            <a:off x="0" y="2312894"/>
            <a:ext cx="12192000" cy="454510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BDBE7-9540-21B0-2C2A-9D8BD9673460}"/>
              </a:ext>
            </a:extLst>
          </p:cNvPr>
          <p:cNvSpPr/>
          <p:nvPr/>
        </p:nvSpPr>
        <p:spPr>
          <a:xfrm>
            <a:off x="0" y="0"/>
            <a:ext cx="12192000" cy="2312892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664717-A183-ADAA-F172-A7CD9D70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1" y="1122362"/>
            <a:ext cx="4001439" cy="2387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4A8BB2-0E78-7175-6F38-0F5CB4635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7807"/>
            <a:ext cx="9144000" cy="2387600"/>
          </a:xfrm>
        </p:spPr>
        <p:txBody>
          <a:bodyPr/>
          <a:lstStyle/>
          <a:p>
            <a:pPr algn="l"/>
            <a:r>
              <a:rPr lang="fr-CA" b="1" dirty="0">
                <a:solidFill>
                  <a:schemeClr val="bg1"/>
                </a:solidFill>
                <a:latin typeface="Arial Nova Light" panose="020B0304020202020204" pitchFamily="34" charset="0"/>
                <a:cs typeface="Lucida Sans Unicode" panose="020B0602030504020204" pitchFamily="34" charset="0"/>
              </a:rPr>
              <a:t>Région de Laval</a:t>
            </a:r>
            <a:br>
              <a:rPr lang="fr-CA" b="1" dirty="0">
                <a:solidFill>
                  <a:schemeClr val="bg1"/>
                </a:solidFill>
                <a:latin typeface="Arial Nova Light" panose="020B0304020202020204" pitchFamily="34" charset="0"/>
                <a:cs typeface="Lucida Sans Unicode" panose="020B0602030504020204" pitchFamily="34" charset="0"/>
              </a:rPr>
            </a:br>
            <a:r>
              <a:rPr lang="fr-CA" sz="4800" dirty="0">
                <a:solidFill>
                  <a:schemeClr val="bg1"/>
                </a:solidFill>
                <a:latin typeface="Arial Nova Light" panose="020B0304020202020204" pitchFamily="34" charset="0"/>
                <a:cs typeface="Lucida Sans Unicode" panose="020B0602030504020204" pitchFamily="34" charset="0"/>
              </a:rPr>
              <a:t>Athlétisme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40EF7A-A96B-446C-CEF7-50C9880B3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5200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CRITÈRES DE SÉLECTION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4000" b="1" dirty="0">
                <a:solidFill>
                  <a:schemeClr val="bg1"/>
                </a:solidFill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 du Québec Trois-Rivières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40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au 29 juillet 2025</a:t>
            </a:r>
          </a:p>
        </p:txBody>
      </p:sp>
    </p:spTree>
    <p:extLst>
      <p:ext uri="{BB962C8B-B14F-4D97-AF65-F5344CB8AC3E}">
        <p14:creationId xmlns:p14="http://schemas.microsoft.com/office/powerpoint/2010/main" val="357281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ABDBE7-9540-21B0-2C2A-9D8BD9673460}"/>
              </a:ext>
            </a:extLst>
          </p:cNvPr>
          <p:cNvSpPr/>
          <p:nvPr/>
        </p:nvSpPr>
        <p:spPr>
          <a:xfrm>
            <a:off x="0" y="0"/>
            <a:ext cx="12192000" cy="2312892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932F9-ABE0-872A-4087-CB51CB1490B5}"/>
              </a:ext>
            </a:extLst>
          </p:cNvPr>
          <p:cNvSpPr/>
          <p:nvPr/>
        </p:nvSpPr>
        <p:spPr>
          <a:xfrm>
            <a:off x="0" y="2312894"/>
            <a:ext cx="12192000" cy="454510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40EF7A-A96B-446C-CEF7-50C9880B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2860"/>
            <a:ext cx="9144000" cy="2732314"/>
          </a:xfrm>
        </p:spPr>
        <p:txBody>
          <a:bodyPr>
            <a:normAutofit fontScale="92500" lnSpcReduction="10000"/>
          </a:bodyPr>
          <a:lstStyle/>
          <a:p>
            <a:pPr marL="0" marR="0" algn="l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5600" b="1" dirty="0">
                <a:solidFill>
                  <a:schemeClr val="bg1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Guillaume Leblanc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500" b="1" dirty="0">
                <a:solidFill>
                  <a:schemeClr val="bg1"/>
                </a:solidFill>
                <a:latin typeface="Arial Nova Light" panose="020B0304020202020204" pitchFamily="34" charset="0"/>
                <a:ea typeface="+mj-ea"/>
                <a:cs typeface="MV Boli" panose="02000500030200090000" pitchFamily="2" charset="0"/>
              </a:rPr>
              <a:t>Répondant région de Laval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500" b="1" dirty="0">
                <a:solidFill>
                  <a:schemeClr val="bg1"/>
                </a:solidFill>
                <a:latin typeface="Arial Nova Light" panose="020B0304020202020204" pitchFamily="34" charset="0"/>
                <a:ea typeface="+mj-ea"/>
                <a:cs typeface="MV Boli" panose="02000500030200090000" pitchFamily="2" charset="0"/>
              </a:rPr>
              <a:t>gathlete@hotmail.com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664717-A183-ADAA-F172-A7CD9D70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1" y="1122362"/>
            <a:ext cx="4001439" cy="2387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4A8BB2-0E78-7175-6F38-0F5CB4635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7807"/>
            <a:ext cx="6081486" cy="2387600"/>
          </a:xfrm>
        </p:spPr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4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 peux me contacter si tu as des questions</a:t>
            </a:r>
          </a:p>
        </p:txBody>
      </p:sp>
    </p:spTree>
    <p:extLst>
      <p:ext uri="{BB962C8B-B14F-4D97-AF65-F5344CB8AC3E}">
        <p14:creationId xmlns:p14="http://schemas.microsoft.com/office/powerpoint/2010/main" val="133201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BD2D-B158-1B6F-B683-6E71B173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18D85C-9444-86E6-5CE5-791A851423A5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FA6F4-6D6C-0DB9-730E-50EC41512A58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F7E55B-F83C-DFDA-3BCF-06ED19D3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/>
          <a:lstStyle/>
          <a:p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DATES IMPORTANTES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659FF5-77B5-8AF9-5357-226F8E85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A4D83B6-F021-1A1A-46AA-46757DD6C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33264"/>
              </p:ext>
            </p:extLst>
          </p:nvPr>
        </p:nvGraphicFramePr>
        <p:xfrm>
          <a:off x="0" y="1825624"/>
          <a:ext cx="8844898" cy="484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251">
                  <a:extLst>
                    <a:ext uri="{9D8B030D-6E8A-4147-A177-3AD203B41FA5}">
                      <a16:colId xmlns:a16="http://schemas.microsoft.com/office/drawing/2014/main" val="1103520750"/>
                    </a:ext>
                  </a:extLst>
                </a:gridCol>
                <a:gridCol w="4890813">
                  <a:extLst>
                    <a:ext uri="{9D8B030D-6E8A-4147-A177-3AD203B41FA5}">
                      <a16:colId xmlns:a16="http://schemas.microsoft.com/office/drawing/2014/main" val="3521712084"/>
                    </a:ext>
                  </a:extLst>
                </a:gridCol>
                <a:gridCol w="2350834">
                  <a:extLst>
                    <a:ext uri="{9D8B030D-6E8A-4147-A177-3AD203B41FA5}">
                      <a16:colId xmlns:a16="http://schemas.microsoft.com/office/drawing/2014/main" val="1010992969"/>
                    </a:ext>
                  </a:extLst>
                </a:gridCol>
              </a:tblGrid>
              <a:tr h="1405835">
                <a:tc>
                  <a:txBody>
                    <a:bodyPr/>
                    <a:lstStyle/>
                    <a:p>
                      <a:pPr marL="1078865" indent="-457200" algn="l"/>
                      <a:r>
                        <a:rPr lang="fr-CA" sz="1100" b="1" kern="100" cap="all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8865" indent="-457200" algn="ctr"/>
                      <a:r>
                        <a:rPr lang="fr-CA" sz="1100" b="1" kern="100" cap="all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8865" indent="-457200" algn="l"/>
                      <a:r>
                        <a:rPr lang="fr-CA" sz="1200" kern="100" cap="all" dirty="0">
                          <a:solidFill>
                            <a:schemeClr val="tx1"/>
                          </a:solidFill>
                          <a:effectLst/>
                        </a:rPr>
                        <a:t>ENDROIT</a:t>
                      </a:r>
                      <a:endParaRPr lang="fr-CA" sz="1100" b="1" kern="100" cap="all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994531"/>
                  </a:ext>
                </a:extLst>
              </a:tr>
              <a:tr h="657083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CA" sz="1000" b="0" kern="1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</a:t>
                      </a:r>
                      <a:r>
                        <a:rPr lang="fr-CA" sz="1000" b="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janvier 2024 au</a:t>
                      </a:r>
                    </a:p>
                    <a:p>
                      <a:pPr algn="ctr"/>
                      <a:r>
                        <a:rPr lang="fr-CA" sz="1000" b="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juillet 2025</a:t>
                      </a:r>
                      <a:endParaRPr lang="fr-CA" sz="10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4795" marR="47625" algn="ctr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Période de réalisation des standards ESPOIRS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8865" indent="-457200" algn="l"/>
                      <a:r>
                        <a:rPr lang="fr-CA" sz="1100" b="0" kern="100" cap="all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7052630"/>
                  </a:ext>
                </a:extLst>
              </a:tr>
              <a:tr h="491108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mai 2025</a:t>
                      </a:r>
                      <a:endParaRPr lang="fr-CA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Finale régional Jeux du Québec Laval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Stade Claude-</a:t>
                      </a:r>
                      <a:r>
                        <a:rPr lang="fr-CA" sz="1000" kern="100" dirty="0" err="1">
                          <a:solidFill>
                            <a:schemeClr val="tx1"/>
                          </a:solidFill>
                          <a:effectLst/>
                        </a:rPr>
                        <a:t>Ferragne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953441"/>
                  </a:ext>
                </a:extLst>
              </a:tr>
              <a:tr h="401504">
                <a:tc>
                  <a:txBody>
                    <a:bodyPr/>
                    <a:lstStyle/>
                    <a:p>
                      <a:pPr algn="ctr"/>
                      <a:r>
                        <a:rPr lang="en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CA" sz="10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juin</a:t>
                      </a:r>
                      <a:r>
                        <a:rPr lang="en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fr-CA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Finale régional Jeux du Québec Laval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kern="100" dirty="0">
                          <a:solidFill>
                            <a:schemeClr val="tx1"/>
                          </a:solidFill>
                          <a:effectLst/>
                        </a:rPr>
                        <a:t>Stade Claude-</a:t>
                      </a:r>
                      <a:r>
                        <a:rPr lang="fr-C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Ferragne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215005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juin 2025</a:t>
                      </a:r>
                      <a:endParaRPr lang="fr-CA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Réunion du comité de sélection régional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Stade Claude-</a:t>
                      </a:r>
                      <a:r>
                        <a:rPr lang="fr-CA" sz="1000" kern="100" dirty="0" err="1">
                          <a:solidFill>
                            <a:schemeClr val="tx1"/>
                          </a:solidFill>
                          <a:effectLst/>
                        </a:rPr>
                        <a:t>Ferragne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313898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 juin 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LIMITE POUR LA COMMANDE DES UNIFORMES</a:t>
                      </a:r>
                      <a:endParaRPr lang="fr-CA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kern="1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372170"/>
                  </a:ext>
                </a:extLst>
              </a:tr>
              <a:tr h="292882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juillet 2025</a:t>
                      </a:r>
                      <a:endParaRPr lang="fr-CA" sz="10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>
                          <a:solidFill>
                            <a:schemeClr val="tx1"/>
                          </a:solidFill>
                          <a:effectLst/>
                        </a:rPr>
                        <a:t>Fermeture des inscriptions à la Finale des Jeux du Québec</a:t>
                      </a:r>
                      <a:endParaRPr lang="fr-CA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18798"/>
                  </a:ext>
                </a:extLst>
              </a:tr>
              <a:tr h="292882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Juillet 2025</a:t>
                      </a:r>
                      <a:endParaRPr lang="fr-CA" sz="10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>
                          <a:solidFill>
                            <a:schemeClr val="tx1"/>
                          </a:solidFill>
                          <a:effectLst/>
                        </a:rPr>
                        <a:t>Soirée pré départ – Sports Laval</a:t>
                      </a:r>
                      <a:endParaRPr lang="fr-CA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A déterminer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371146"/>
                  </a:ext>
                </a:extLst>
              </a:tr>
              <a:tr h="292882">
                <a:tc>
                  <a:txBody>
                    <a:bodyPr/>
                    <a:lstStyle/>
                    <a:p>
                      <a:pPr algn="ctr"/>
                      <a:r>
                        <a:rPr lang="fr-CA" sz="1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au 29 juillet 2025</a:t>
                      </a:r>
                      <a:endParaRPr lang="fr-CA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Jeux du Québec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kern="100" dirty="0">
                          <a:solidFill>
                            <a:schemeClr val="tx1"/>
                          </a:solidFill>
                          <a:effectLst/>
                        </a:rPr>
                        <a:t>Trois-Rivières</a:t>
                      </a:r>
                      <a:endParaRPr lang="fr-CA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18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86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50718-B5C6-7CC3-9EAC-6E1E8FB7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9534BE-06EE-4FB2-E988-C2EFFE07B780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436F-6B07-2FEB-EC5A-3A4F5D8312E1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5ED99B-B583-8057-CD24-3465EA2F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/>
          <a:lstStyle/>
          <a:p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NOTRE ÉQUIPE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88CE4-7BA2-7FA5-8DC6-4210FC87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572"/>
            <a:ext cx="10515600" cy="40184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fr-CA" sz="36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athlètes de Laval</a:t>
            </a:r>
          </a:p>
          <a:p>
            <a:pPr lvl="1">
              <a:lnSpc>
                <a:spcPct val="160000"/>
              </a:lnSpc>
            </a:pPr>
            <a:r>
              <a:rPr lang="fr-CA" sz="3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garçons </a:t>
            </a:r>
          </a:p>
          <a:p>
            <a:pPr lvl="1">
              <a:lnSpc>
                <a:spcPct val="160000"/>
              </a:lnSpc>
            </a:pPr>
            <a:r>
              <a:rPr lang="fr-CA" sz="3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filles</a:t>
            </a:r>
          </a:p>
          <a:p>
            <a:pPr marL="57150" marR="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600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Disciplines :</a:t>
            </a:r>
          </a:p>
          <a:p>
            <a:pPr marL="514350" lvl="1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3 épreuves individuelles + 1 relais, ou </a:t>
            </a:r>
          </a:p>
          <a:p>
            <a:pPr marL="514350" lvl="1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1 combiné + 1 relais</a:t>
            </a:r>
          </a:p>
          <a:p>
            <a:pPr marL="514350" lvl="1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Pas plus que 2 athlètes par épreuve de Laval et 1 équipe par relais</a:t>
            </a:r>
          </a:p>
          <a:p>
            <a:pPr marL="0" indent="0">
              <a:buNone/>
            </a:pPr>
            <a:endParaRPr lang="fr-C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09500E-F3AA-5738-F08E-2EAEC1CA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E4F8C-5DED-2D49-34EA-14F6103BFD31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F850D-9FE2-FDEA-FD35-E00DFD971B76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38860E-E818-D5B1-6983-68D9663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/>
          <a:lstStyle/>
          <a:p>
            <a:pPr marL="0" marR="0">
              <a:spcAft>
                <a:spcPts val="800"/>
              </a:spcAft>
            </a:pPr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ADMISSIBILITÉ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82E0C4-B99A-AC30-5FEA-FDF84D9C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7E25A-F7B6-9B8F-7733-DA5B4E61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29" y="2728233"/>
            <a:ext cx="10515600" cy="4094391"/>
          </a:xfrm>
        </p:spPr>
        <p:txBody>
          <a:bodyPr>
            <a:normAutofit/>
          </a:bodyPr>
          <a:lstStyle/>
          <a:p>
            <a:pPr marL="228600" algn="just"/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Afin d’être admissible à participer à la Finale provinciale des Jeux du Québec, l’athlète doit 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Être né en 2008, 2009, 2010 ou 2011;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Avoir participé à l’événement régional de qualification de sa région;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Être </a:t>
            </a:r>
            <a:r>
              <a:rPr lang="fr-CA" sz="22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identifié·e</a:t>
            </a: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 « espoir régional » par Athlétisme Québec;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Avoir atteint une norme d’identification dans la période de qualification – </a:t>
            </a:r>
            <a:r>
              <a:rPr lang="fr-CA" sz="2200" u="sng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Normes d’identification 2024-2025</a:t>
            </a: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 ;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Être membre </a:t>
            </a:r>
            <a:r>
              <a:rPr lang="fr-CA" sz="22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provincial·e</a:t>
            </a: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 d’Athlétisme Québec;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CA" sz="22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Avoir rempli le formulaire de déclaration d’admissibilité et d’appartenance régionale.</a:t>
            </a:r>
          </a:p>
          <a:p>
            <a:pPr marL="0" indent="0">
              <a:buNone/>
            </a:pPr>
            <a:endParaRPr lang="fr-CA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E4F8C-5DED-2D49-34EA-14F6103BFD31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62C762-29CB-497B-95D9-DCAA2F266028}"/>
              </a:ext>
            </a:extLst>
          </p:cNvPr>
          <p:cNvSpPr/>
          <p:nvPr/>
        </p:nvSpPr>
        <p:spPr>
          <a:xfrm>
            <a:off x="0" y="4195482"/>
            <a:ext cx="12211019" cy="2662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F850D-9FE2-FDEA-FD35-E00DFD971B76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82E0C4-B99A-AC30-5FEA-FDF84D9C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38860E-E818-D5B1-6983-68D9663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CA" sz="36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DÉCLARATION DE L'ATHLÈTE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7E25A-F7B6-9B8F-7733-DA5B4E61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572"/>
            <a:ext cx="8693075" cy="409439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Pour être admissible, tu dois compléter le formulaire de déclaration d’admissibilité et d’appartenance régionale </a:t>
            </a:r>
            <a:r>
              <a:rPr lang="fr-CA" b="1" u="sng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en ligne avant le 1er juillet</a:t>
            </a:r>
            <a:r>
              <a:rPr lang="fr-CA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1700" dirty="0"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fr-CA" sz="1700" dirty="0">
                <a:latin typeface="Arial Nova Light" panose="020B0304020202020204" pitchFamily="34" charset="0"/>
                <a:cs typeface="Times New Roman" panose="02020603050405020304" pitchFamily="18" charset="0"/>
                <a:hlinkClick r:id="rId3"/>
              </a:rPr>
              <a:t>https://docs.google.com/forms/d/e/1FAIpQLSfWUa3aP_H3VlCeE0afnjfjNnwbQOjrspeIyw1GLTGnhknYLg/viewform</a:t>
            </a:r>
            <a:r>
              <a:rPr lang="fr-CA" sz="17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7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5D4BF-3023-5E2E-4CFD-BA65505A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43C45A-23E0-5DA8-DC28-F0C8BF18BA42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56990-564C-335A-6FA4-40B019778E1B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5A6374-2E3C-59E9-C1AA-A78BB3C9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A03E8B-4DCD-0207-7934-2677CF64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1"/>
            <a:ext cx="10515600" cy="1325563"/>
          </a:xfrm>
        </p:spPr>
        <p:txBody>
          <a:bodyPr>
            <a:normAutofit/>
          </a:bodyPr>
          <a:lstStyle/>
          <a:p>
            <a:pPr marL="457200" lvl="1"/>
            <a:r>
              <a:rPr lang="fr-CA" sz="3600" b="1" cap="all" dirty="0">
                <a:effectLst/>
                <a:latin typeface="MV Boli" panose="02000500030200090000" pitchFamily="2" charset="0"/>
                <a:ea typeface="Arial" panose="020B0604020202020204" pitchFamily="34" charset="0"/>
                <a:cs typeface="MV Boli" panose="02000500030200090000" pitchFamily="2" charset="0"/>
              </a:rPr>
              <a:t>région D’APPARTENANCE </a:t>
            </a:r>
            <a:br>
              <a:rPr lang="fr-CA" sz="3600" b="1" cap="all" dirty="0">
                <a:effectLst/>
                <a:latin typeface="MV Boli" panose="02000500030200090000" pitchFamily="2" charset="0"/>
                <a:ea typeface="Arial" panose="020B0604020202020204" pitchFamily="34" charset="0"/>
                <a:cs typeface="MV Boli" panose="02000500030200090000" pitchFamily="2" charset="0"/>
              </a:rPr>
            </a:br>
            <a:r>
              <a:rPr lang="fr-CA" sz="3600" b="1" cap="all" dirty="0">
                <a:effectLst/>
                <a:latin typeface="MV Boli" panose="02000500030200090000" pitchFamily="2" charset="0"/>
                <a:ea typeface="Arial" panose="020B0604020202020204" pitchFamily="34" charset="0"/>
                <a:cs typeface="MV Boli" panose="02000500030200090000" pitchFamily="2" charset="0"/>
              </a:rPr>
              <a:t>DE L’ATHLÈTE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B45AD-1DE4-2AE7-1138-A83B8DC0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4" y="2294616"/>
            <a:ext cx="8693075" cy="4094391"/>
          </a:xfrm>
        </p:spPr>
        <p:txBody>
          <a:bodyPr>
            <a:normAutofit/>
          </a:bodyPr>
          <a:lstStyle/>
          <a:p>
            <a:pPr marL="228600" algn="just"/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L’athlète doit représenter la région où est situé son domicile en date du 1</a:t>
            </a:r>
            <a:r>
              <a:rPr lang="fr-CA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mai 2025.</a:t>
            </a:r>
          </a:p>
          <a:p>
            <a:pPr marL="228600" algn="just"/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 personne a, en vertu du Code civil du Québec, un seul </a:t>
            </a:r>
            <a:r>
              <a:rPr lang="fr-C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domicile</a:t>
            </a:r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peut avoir plusieurs </a:t>
            </a:r>
            <a:r>
              <a:rPr lang="fr-C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résidences</a:t>
            </a:r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Les enfants mineurs sont présumés </a:t>
            </a:r>
            <a:r>
              <a:rPr lang="fr-C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domicilier</a:t>
            </a:r>
            <a:r>
              <a:rPr lang="fr-C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chez leurs tuteurs (article 80 du Code civil). Dans le cas où les parents sont séparés, le domicile est situé là où le mineur passe la majorité de son temps.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CA" sz="18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fr-C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457200" lvl="1" indent="0">
              <a:lnSpc>
                <a:spcPct val="130000"/>
              </a:lnSpc>
              <a:spcAft>
                <a:spcPts val="800"/>
              </a:spcAft>
              <a:buNone/>
            </a:pPr>
            <a:endParaRPr lang="fr-CA" sz="1700" b="1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  <a:hlinkClick r:id="rId3"/>
            </a:endParaRPr>
          </a:p>
          <a:p>
            <a:pPr marL="457200" lvl="1" indent="0">
              <a:lnSpc>
                <a:spcPct val="130000"/>
              </a:lnSpc>
              <a:spcAft>
                <a:spcPts val="800"/>
              </a:spcAft>
              <a:buNone/>
            </a:pPr>
            <a:endParaRPr lang="fr-CA" sz="17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6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1784A-1DFB-BB3C-410D-8DA0D0765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8B215-1C63-F7CB-1EB5-80E7F9FFC455}"/>
              </a:ext>
            </a:extLst>
          </p:cNvPr>
          <p:cNvSpPr/>
          <p:nvPr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F3A25-E27E-EC3F-78AE-358A6D517368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6EFCFE-2DF7-9F3A-2867-DA3F8044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SÉLECTION DE L’ÉQUIPE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82587E-4A3C-D801-8955-7ABAE624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423090"/>
            <a:ext cx="12192000" cy="4434910"/>
          </a:xfrm>
        </p:spPr>
        <p:txBody>
          <a:bodyPr>
            <a:normAutofit/>
          </a:bodyPr>
          <a:lstStyle/>
          <a:p>
            <a:pPr marL="742950" lvl="1" indent="-285750" algn="just">
              <a:buFont typeface="+mj-lt"/>
              <a:buAutoNum type="alphaLcPeriod"/>
            </a:pPr>
            <a:r>
              <a:rPr lang="fr-CA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Tous·tes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athlètes </a:t>
            </a:r>
            <a:r>
              <a:rPr lang="fr-CA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né·es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en 2008 ou 2009: 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1 épreuve;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d’une autre compétition sanctionnée depuis le 1</a:t>
            </a:r>
            <a:r>
              <a:rPr lang="fr-CA" sz="12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janvier 2024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d’une autre compétition sanctionnée depuis le 1</a:t>
            </a:r>
            <a:r>
              <a:rPr lang="fr-CA" sz="12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janvier 2024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1 épreuve 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un podium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un podium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pPr marL="914400" lvl="2" indent="0" algn="just">
              <a:buNone/>
            </a:pPr>
            <a:endParaRPr lang="fr-CA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fr-CA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Tous·tes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athlètes </a:t>
            </a:r>
            <a:r>
              <a:rPr lang="fr-CA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né·es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en 2010 ou 2011: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1 épreuve;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d’une autre compétition sanctionnée depuis le 1</a:t>
            </a:r>
            <a:r>
              <a:rPr lang="fr-CA" sz="12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janvier 2024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d’une autre compétition sanctionnée depuis le 1</a:t>
            </a:r>
            <a:r>
              <a:rPr lang="fr-CA" sz="12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janvier 2024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meilleure performance dans 1 épreuve;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un podium dans 2 épreuves et plus;</a:t>
            </a:r>
          </a:p>
          <a:p>
            <a:pPr marL="1143000" lvl="2" indent="-228600" algn="just">
              <a:buFont typeface="+mj-lt"/>
              <a:buAutoNum type="romanLcPeriod"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 ont réalisé un podium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 de la finale régionale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pPr marL="914400" lvl="2" indent="0" algn="just">
              <a:buNone/>
            </a:pPr>
            <a:endParaRPr lang="fr-CA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lvl="2" indent="0" algn="just">
              <a:buNone/>
            </a:pP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À la suite des 12 premières rondes de sélection automatique (a et b) si des places sont encore disponibles, celles-ci seront comblées avec les athlètes qui auront </a:t>
            </a: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respecté les critères d’admissibilité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mais qui n’auront pas été sélectionnées au terme des rondes de sélection automatique.</a:t>
            </a:r>
          </a:p>
          <a:p>
            <a:pPr marL="914400" lvl="2" indent="0" algn="just">
              <a:buNone/>
            </a:pPr>
            <a:endParaRPr lang="fr-CA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D53708-27AD-8AD4-8839-B3E30B37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431D9D-0514-F023-35F8-D723CD4EFFA5}"/>
              </a:ext>
            </a:extLst>
          </p:cNvPr>
          <p:cNvSpPr txBox="1"/>
          <p:nvPr/>
        </p:nvSpPr>
        <p:spPr>
          <a:xfrm>
            <a:off x="554744" y="1939692"/>
            <a:ext cx="355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SÉLECTION AUTOMATIQUE 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2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E4F8C-5DED-2D49-34EA-14F6103BFD31}"/>
              </a:ext>
            </a:extLst>
          </p:cNvPr>
          <p:cNvSpPr/>
          <p:nvPr/>
        </p:nvSpPr>
        <p:spPr>
          <a:xfrm>
            <a:off x="29029" y="1234879"/>
            <a:ext cx="12192000" cy="578977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F850D-9FE2-FDEA-FD35-E00DFD971B76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38860E-E818-D5B1-6983-68D9663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798"/>
            <a:ext cx="10515600" cy="13255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ANNEXE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7E25A-F7B6-9B8F-7733-DA5B4E61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880"/>
            <a:ext cx="10515600" cy="494208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</a:rPr>
              <a:t>NORMES D'IDENTIFICATION ESPOIRS RÉGIONAUX 2024-2025</a:t>
            </a:r>
            <a:r>
              <a:rPr lang="fr-CA" sz="2000" dirty="0">
                <a:solidFill>
                  <a:schemeClr val="bg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82E0C4-B99A-AC30-5FEA-FDF84D9C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24A994E-558B-B3DD-5D1B-B9CC80455F32}"/>
              </a:ext>
            </a:extLst>
          </p:cNvPr>
          <p:cNvSpPr txBox="1"/>
          <p:nvPr/>
        </p:nvSpPr>
        <p:spPr>
          <a:xfrm>
            <a:off x="410877" y="6440049"/>
            <a:ext cx="998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3"/>
              </a:rPr>
              <a:t>https://www.athletisme-quebec.ca/wp-content/uploads/2024/10/standards-espoirs-regionaux-3.pdf</a:t>
            </a:r>
            <a:r>
              <a:rPr lang="fr-CA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9BAF2F-0D49-DD96-119B-D0DADBAD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23" t="30371" r="63061" b="18909"/>
          <a:stretch/>
        </p:blipFill>
        <p:spPr>
          <a:xfrm>
            <a:off x="576031" y="1812925"/>
            <a:ext cx="3555051" cy="45216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91D843-D636-F833-95E4-E9C8940842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705" t="24268" r="63200" b="26387"/>
          <a:stretch/>
        </p:blipFill>
        <p:spPr>
          <a:xfrm>
            <a:off x="4678083" y="1808161"/>
            <a:ext cx="3618419" cy="45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E4F8C-5DED-2D49-34EA-14F6103BFD31}"/>
              </a:ext>
            </a:extLst>
          </p:cNvPr>
          <p:cNvSpPr/>
          <p:nvPr/>
        </p:nvSpPr>
        <p:spPr>
          <a:xfrm>
            <a:off x="19019" y="1808161"/>
            <a:ext cx="12192000" cy="50323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F850D-9FE2-FDEA-FD35-E00DFD971B76}"/>
              </a:ext>
            </a:extLst>
          </p:cNvPr>
          <p:cNvSpPr/>
          <p:nvPr/>
        </p:nvSpPr>
        <p:spPr>
          <a:xfrm>
            <a:off x="8200571" y="-1"/>
            <a:ext cx="3991429" cy="18256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82E0C4-B99A-AC30-5FEA-FDF84D9C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0" y="614362"/>
            <a:ext cx="4001439" cy="2387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38860E-E818-D5B1-6983-68D9663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09"/>
            <a:ext cx="10515600" cy="13255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CA" sz="4000" dirty="0">
                <a:solidFill>
                  <a:srgbClr val="0033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ANNEXE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7E25A-F7B6-9B8F-7733-DA5B4E61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61" y="2358639"/>
            <a:ext cx="10515600" cy="404654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Aucun standard d’inscription aux épreuves ne sera exigé à l’été 2025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Jeux 2025 : Avoir déjà fait l’épreuve auparavant dans une compétition régionale ou provinciale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fr-CA" sz="2100" dirty="0">
              <a:solidFill>
                <a:schemeClr val="bg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0F9BDB1-E7A4-1CF6-CBCE-1E04DA11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Jeux 2025 Avoir déjà fait l’épreuve auparavant dans une compétition régionale ou provinciale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21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750</Words>
  <Application>Microsoft Office PowerPoint</Application>
  <PresentationFormat>Grand écran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Aptos</vt:lpstr>
      <vt:lpstr>Arial</vt:lpstr>
      <vt:lpstr>Arial Nova Light</vt:lpstr>
      <vt:lpstr>Calibri</vt:lpstr>
      <vt:lpstr>Calibri Light</vt:lpstr>
      <vt:lpstr>Courier New</vt:lpstr>
      <vt:lpstr>MV Boli</vt:lpstr>
      <vt:lpstr>Symbol</vt:lpstr>
      <vt:lpstr>Thème Office</vt:lpstr>
      <vt:lpstr>Région de Laval Athlétisme</vt:lpstr>
      <vt:lpstr>DATES IMPORTANTES</vt:lpstr>
      <vt:lpstr>NOTRE ÉQUIPE</vt:lpstr>
      <vt:lpstr>ADMISSIBILITÉ</vt:lpstr>
      <vt:lpstr>DÉCLARATION DE L'ATHLÈTE</vt:lpstr>
      <vt:lpstr>région D’APPARTENANCE  DE L’ATHLÈTE</vt:lpstr>
      <vt:lpstr>SÉLECTION DE L’ÉQUIPE</vt:lpstr>
      <vt:lpstr>ANNEXE 1</vt:lpstr>
      <vt:lpstr>ANNEXE 2</vt:lpstr>
      <vt:lpstr>Tu peux me contacter si tu as des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Région de Laval Athlétisme</dc:title>
  <dc:creator>Julie Guénette</dc:creator>
  <cp:lastModifiedBy>Lyne Carry</cp:lastModifiedBy>
  <cp:revision>29</cp:revision>
  <dcterms:created xsi:type="dcterms:W3CDTF">2022-05-11T21:48:05Z</dcterms:created>
  <dcterms:modified xsi:type="dcterms:W3CDTF">2025-05-21T17:18:27Z</dcterms:modified>
</cp:coreProperties>
</file>